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59" r:id="rId6"/>
    <p:sldId id="261" r:id="rId7"/>
    <p:sldId id="262" r:id="rId8"/>
    <p:sldId id="263" r:id="rId9"/>
    <p:sldId id="265" r:id="rId10"/>
    <p:sldId id="266"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gochi Prince" initials="UP" lastIdx="1" clrIdx="0">
    <p:extLst>
      <p:ext uri="{19B8F6BF-5375-455C-9EA6-DF929625EA0E}">
        <p15:presenceInfo xmlns:p15="http://schemas.microsoft.com/office/powerpoint/2012/main" userId="4140e978c915069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39"/>
    <p:restoredTop sz="96281"/>
  </p:normalViewPr>
  <p:slideViewPr>
    <p:cSldViewPr snapToGrid="0">
      <p:cViewPr varScale="1">
        <p:scale>
          <a:sx n="123" d="100"/>
          <a:sy n="123" d="100"/>
        </p:scale>
        <p:origin x="200"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hdphoto1.wdp>
</file>

<file path=ppt/media/hdphoto2.wdp>
</file>

<file path=ppt/media/hdphoto3.wdp>
</file>

<file path=ppt/media/image1.png>
</file>

<file path=ppt/media/image2.png>
</file>

<file path=ppt/media/image3.png>
</file>

<file path=ppt/media/image4.pn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GB"/>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GB"/>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GB"/>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GB"/>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GB"/>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GB"/>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GB"/>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GB"/>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8/14/23</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imgnew.outlookindia.com/uploadimage/library/16_9/16_9_5/IMAGE_1675913944.webp" TargetMode="External"/><Relationship Id="rId2" Type="http://schemas.openxmlformats.org/officeDocument/2006/relationships/hyperlink" Target="https://www.usgs.gov/faqs/why-are-we-having-so-many-earthquakes-has-naturally-occurring-earthquake-activity"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0"/>
            <a:extLst>
              <a:ext uri="{BEBA8EAE-BF5A-486C-A8C5-ECC9F3942E4B}">
                <a14:imgProps xmlns:a14="http://schemas.microsoft.com/office/drawing/2010/main">
                  <a14:imgLayer r:embed="rId3">
                    <a14:imgEffect>
                      <a14:sharpenSoften amount="-50000"/>
                    </a14:imgEffect>
                    <a14:imgEffect>
                      <a14:saturation sat="0"/>
                    </a14:imgEffect>
                    <a14:imgEffect>
                      <a14:brightnessContrast bright="29000" contrast="2000"/>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pic>
        <p:nvPicPr>
          <p:cNvPr id="1026" name="Picture 2" descr="Turkey earthquake">
            <a:extLst>
              <a:ext uri="{FF2B5EF4-FFF2-40B4-BE49-F238E27FC236}">
                <a16:creationId xmlns:a16="http://schemas.microsoft.com/office/drawing/2014/main" id="{1F6E7A64-FEB0-51D9-7AFE-C90A87067758}"/>
              </a:ext>
            </a:extLst>
          </p:cNvPr>
          <p:cNvPicPr>
            <a:picLocks noChangeAspect="1" noChangeArrowheads="1"/>
          </p:cNvPicPr>
          <p:nvPr/>
        </p:nvPicPr>
        <p:blipFill>
          <a:blip r:embed="rId4">
            <a:alphaModFix amt="31000"/>
            <a:extLst>
              <a:ext uri="{BEBA8EAE-BF5A-486C-A8C5-ECC9F3942E4B}">
                <a14:imgProps xmlns:a14="http://schemas.microsoft.com/office/drawing/2010/main">
                  <a14:imgLayer r:embed="rId5">
                    <a14:imgEffect>
                      <a14:colorTemperature colorTemp="9104"/>
                    </a14:imgEffect>
                    <a14:imgEffect>
                      <a14:saturation sat="33000"/>
                    </a14:imgEffect>
                  </a14:imgLayer>
                </a14:imgProps>
              </a:ext>
              <a:ext uri="{28A0092B-C50C-407E-A947-70E740481C1C}">
                <a14:useLocalDpi xmlns:a14="http://schemas.microsoft.com/office/drawing/2010/main" val="0"/>
              </a:ext>
            </a:extLst>
          </a:blip>
          <a:srcRect/>
          <a:stretch>
            <a:fillRect/>
          </a:stretch>
        </p:blipFill>
        <p:spPr bwMode="auto">
          <a:xfrm>
            <a:off x="0" y="0"/>
            <a:ext cx="12163816" cy="6921691"/>
          </a:xfrm>
          <a:prstGeom prst="rect">
            <a:avLst/>
          </a:prstGeom>
          <a:noFill/>
          <a:ln>
            <a:solidFill>
              <a:schemeClr val="tx1">
                <a:lumMod val="50000"/>
                <a:lumOff val="50000"/>
              </a:schemeClr>
            </a:solidFill>
          </a:ln>
          <a:effectLst>
            <a:reflection stA="42805" endPos="40745" dir="5400000" sy="-100000" algn="bl" rotWithShape="0"/>
            <a:softEdge rad="127820"/>
          </a:effectLst>
          <a:scene3d>
            <a:camera prst="orthographicFront"/>
            <a:lightRig rig="threePt" dir="t"/>
          </a:scene3d>
          <a:sp3d>
            <a:bevelT w="0" h="0"/>
          </a:sp3d>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358CA26-F283-423F-5973-0D6B9E997192}"/>
              </a:ext>
            </a:extLst>
          </p:cNvPr>
          <p:cNvSpPr>
            <a:spLocks noGrp="1"/>
          </p:cNvSpPr>
          <p:nvPr>
            <p:ph type="ctrTitle"/>
          </p:nvPr>
        </p:nvSpPr>
        <p:spPr>
          <a:xfrm>
            <a:off x="980809" y="1938071"/>
            <a:ext cx="10049184" cy="1522774"/>
          </a:xfrm>
        </p:spPr>
        <p:txBody>
          <a:bodyPr tIns="90000" bIns="90000" anchor="ctr" anchorCtr="0">
            <a:normAutofit/>
          </a:bodyPr>
          <a:lstStyle/>
          <a:p>
            <a:pPr algn="ctr"/>
            <a:r>
              <a:rPr lang="en-EE" sz="4800" u="sng" dirty="0">
                <a:solidFill>
                  <a:schemeClr val="accent1">
                    <a:lumMod val="75000"/>
                  </a:schemeClr>
                </a:solidFill>
                <a:latin typeface="Century Schoolbook" panose="02040604050505020304" pitchFamily="18" charset="0"/>
                <a:cs typeface="Apple Chancery" panose="03020702040506060504" pitchFamily="66" charset="-79"/>
              </a:rPr>
              <a:t>EARTHQUAKES AND TRENDS</a:t>
            </a:r>
          </a:p>
        </p:txBody>
      </p:sp>
      <p:sp>
        <p:nvSpPr>
          <p:cNvPr id="3" name="Subtitle 2">
            <a:extLst>
              <a:ext uri="{FF2B5EF4-FFF2-40B4-BE49-F238E27FC236}">
                <a16:creationId xmlns:a16="http://schemas.microsoft.com/office/drawing/2014/main" id="{EF94137F-A8D8-B0FD-56CF-A4619EEAB31D}"/>
              </a:ext>
            </a:extLst>
          </p:cNvPr>
          <p:cNvSpPr>
            <a:spLocks noGrp="1"/>
          </p:cNvSpPr>
          <p:nvPr>
            <p:ph type="subTitle" idx="1"/>
          </p:nvPr>
        </p:nvSpPr>
        <p:spPr>
          <a:xfrm>
            <a:off x="980809" y="4293509"/>
            <a:ext cx="10049184" cy="1768960"/>
          </a:xfrm>
          <a:noFill/>
          <a:ln>
            <a:solidFill>
              <a:schemeClr val="accent1"/>
            </a:solidFill>
          </a:ln>
        </p:spPr>
        <p:txBody>
          <a:bodyPr>
            <a:noAutofit/>
          </a:bodyPr>
          <a:lstStyle/>
          <a:p>
            <a:pPr algn="ctr"/>
            <a:r>
              <a:rPr lang="en-EE" sz="2000" dirty="0">
                <a:solidFill>
                  <a:schemeClr val="accent1">
                    <a:lumMod val="75000"/>
                  </a:schemeClr>
                </a:solidFill>
                <a:latin typeface="Century Schoolbook" panose="02040604050505020304" pitchFamily="18" charset="0"/>
                <a:cs typeface="Times New Roman" panose="02020603050405020304" pitchFamily="18" charset="0"/>
              </a:rPr>
              <a:t>Presented by:</a:t>
            </a:r>
          </a:p>
          <a:p>
            <a:pPr algn="ctr"/>
            <a:r>
              <a:rPr lang="en-EE" sz="2000" dirty="0">
                <a:solidFill>
                  <a:schemeClr val="accent1">
                    <a:lumMod val="75000"/>
                  </a:schemeClr>
                </a:solidFill>
                <a:latin typeface="Century Schoolbook" panose="02040604050505020304" pitchFamily="18" charset="0"/>
                <a:cs typeface="Times New Roman" panose="02020603050405020304" pitchFamily="18" charset="0"/>
              </a:rPr>
              <a:t>Rachel Brimble, </a:t>
            </a:r>
            <a:r>
              <a:rPr lang="en-GB" sz="2000" dirty="0">
                <a:solidFill>
                  <a:schemeClr val="accent1">
                    <a:lumMod val="75000"/>
                  </a:schemeClr>
                </a:solidFill>
                <a:latin typeface="Century Schoolbook" panose="02040604050505020304" pitchFamily="18" charset="0"/>
                <a:cs typeface="Times New Roman" panose="02020603050405020304" pitchFamily="18" charset="0"/>
              </a:rPr>
              <a:t>J</a:t>
            </a:r>
            <a:r>
              <a:rPr lang="en-EE" sz="2000" dirty="0">
                <a:solidFill>
                  <a:schemeClr val="accent1">
                    <a:lumMod val="75000"/>
                  </a:schemeClr>
                </a:solidFill>
                <a:latin typeface="Century Schoolbook" panose="02040604050505020304" pitchFamily="18" charset="0"/>
                <a:cs typeface="Times New Roman" panose="02020603050405020304" pitchFamily="18" charset="0"/>
              </a:rPr>
              <a:t>ody-ann frazer, </a:t>
            </a:r>
            <a:r>
              <a:rPr lang="en-US" sz="2000" dirty="0">
                <a:solidFill>
                  <a:schemeClr val="accent1">
                    <a:lumMod val="75000"/>
                  </a:schemeClr>
                </a:solidFill>
                <a:latin typeface="Century Schoolbook" panose="02040604050505020304" pitchFamily="18" charset="0"/>
                <a:cs typeface="Times New Roman" panose="02020603050405020304" pitchFamily="18" charset="0"/>
              </a:rPr>
              <a:t>Rafed Mahbub </a:t>
            </a:r>
            <a:r>
              <a:rPr lang="en-EE" sz="2000" dirty="0">
                <a:solidFill>
                  <a:schemeClr val="accent1">
                    <a:lumMod val="75000"/>
                  </a:schemeClr>
                </a:solidFill>
                <a:latin typeface="Century Schoolbook" panose="02040604050505020304" pitchFamily="18" charset="0"/>
                <a:cs typeface="Times New Roman" panose="02020603050405020304" pitchFamily="18" charset="0"/>
              </a:rPr>
              <a:t>and </a:t>
            </a:r>
            <a:r>
              <a:rPr lang="en-GB" sz="2000" dirty="0">
                <a:solidFill>
                  <a:schemeClr val="accent1">
                    <a:lumMod val="75000"/>
                  </a:schemeClr>
                </a:solidFill>
                <a:latin typeface="Century Schoolbook" panose="02040604050505020304" pitchFamily="18" charset="0"/>
                <a:cs typeface="Times New Roman" panose="02020603050405020304" pitchFamily="18" charset="0"/>
              </a:rPr>
              <a:t>U</a:t>
            </a:r>
            <a:r>
              <a:rPr lang="en-EE" sz="2000" dirty="0">
                <a:solidFill>
                  <a:schemeClr val="accent1">
                    <a:lumMod val="75000"/>
                  </a:schemeClr>
                </a:solidFill>
                <a:latin typeface="Century Schoolbook" panose="02040604050505020304" pitchFamily="18" charset="0"/>
                <a:cs typeface="Times New Roman" panose="02020603050405020304" pitchFamily="18" charset="0"/>
              </a:rPr>
              <a:t>gochi Prince ajuobi</a:t>
            </a:r>
          </a:p>
          <a:p>
            <a:pPr algn="ctr"/>
            <a:r>
              <a:rPr lang="en-GB" sz="2000" dirty="0">
                <a:solidFill>
                  <a:schemeClr val="accent1">
                    <a:lumMod val="75000"/>
                  </a:schemeClr>
                </a:solidFill>
                <a:latin typeface="Century Schoolbook" panose="02040604050505020304" pitchFamily="18" charset="0"/>
                <a:cs typeface="Times New Roman" panose="02020603050405020304" pitchFamily="18" charset="0"/>
              </a:rPr>
              <a:t>O</a:t>
            </a:r>
            <a:r>
              <a:rPr lang="en-EE" sz="2000" dirty="0">
                <a:solidFill>
                  <a:schemeClr val="accent1">
                    <a:lumMod val="75000"/>
                  </a:schemeClr>
                </a:solidFill>
                <a:latin typeface="Century Schoolbook" panose="02040604050505020304" pitchFamily="18" charset="0"/>
                <a:cs typeface="Times New Roman" panose="02020603050405020304" pitchFamily="18" charset="0"/>
              </a:rPr>
              <a:t>n</a:t>
            </a:r>
          </a:p>
          <a:p>
            <a:pPr algn="ctr"/>
            <a:r>
              <a:rPr lang="en-EE" sz="2000" dirty="0">
                <a:solidFill>
                  <a:schemeClr val="accent1">
                    <a:lumMod val="75000"/>
                  </a:schemeClr>
                </a:solidFill>
                <a:latin typeface="Century Schoolbook" panose="02040604050505020304" pitchFamily="18" charset="0"/>
                <a:cs typeface="Times New Roman" panose="02020603050405020304" pitchFamily="18" charset="0"/>
              </a:rPr>
              <a:t>15th August 2023</a:t>
            </a:r>
          </a:p>
          <a:p>
            <a:pPr algn="ctr"/>
            <a:endParaRPr lang="en-EE" sz="2000" dirty="0">
              <a:solidFill>
                <a:schemeClr val="accent1">
                  <a:lumMod val="75000"/>
                </a:schemeClr>
              </a:solidFill>
            </a:endParaRPr>
          </a:p>
        </p:txBody>
      </p:sp>
    </p:spTree>
    <p:extLst>
      <p:ext uri="{BB962C8B-B14F-4D97-AF65-F5344CB8AC3E}">
        <p14:creationId xmlns:p14="http://schemas.microsoft.com/office/powerpoint/2010/main" val="36443489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114EF-ECD3-B737-3024-57565EB28065}"/>
              </a:ext>
            </a:extLst>
          </p:cNvPr>
          <p:cNvSpPr>
            <a:spLocks noGrp="1"/>
          </p:cNvSpPr>
          <p:nvPr>
            <p:ph type="title"/>
          </p:nvPr>
        </p:nvSpPr>
        <p:spPr>
          <a:xfrm>
            <a:off x="1631853" y="745588"/>
            <a:ext cx="9872760" cy="506437"/>
          </a:xfrm>
        </p:spPr>
        <p:txBody>
          <a:bodyPr>
            <a:normAutofit fontScale="90000"/>
          </a:bodyPr>
          <a:lstStyle/>
          <a:p>
            <a:r>
              <a:rPr lang="en-EE" sz="2800" dirty="0">
                <a:solidFill>
                  <a:schemeClr val="accent1">
                    <a:lumMod val="75000"/>
                  </a:schemeClr>
                </a:solidFill>
                <a:latin typeface="Century Schoolbook" panose="02040604050505020304" pitchFamily="18" charset="0"/>
              </a:rPr>
              <a:t>ANALYSIS FINDINGS AND RECOMMENDATIONS</a:t>
            </a:r>
          </a:p>
        </p:txBody>
      </p:sp>
      <p:sp>
        <p:nvSpPr>
          <p:cNvPr id="3" name="Content Placeholder 2">
            <a:extLst>
              <a:ext uri="{FF2B5EF4-FFF2-40B4-BE49-F238E27FC236}">
                <a16:creationId xmlns:a16="http://schemas.microsoft.com/office/drawing/2014/main" id="{177642D4-DF6C-FC68-B53E-BAFC12E54A62}"/>
              </a:ext>
            </a:extLst>
          </p:cNvPr>
          <p:cNvSpPr>
            <a:spLocks noGrp="1"/>
          </p:cNvSpPr>
          <p:nvPr>
            <p:ph idx="1"/>
          </p:nvPr>
        </p:nvSpPr>
        <p:spPr>
          <a:xfrm>
            <a:off x="1631852" y="1463040"/>
            <a:ext cx="9872760" cy="4448182"/>
          </a:xfrm>
          <a:ln>
            <a:solidFill>
              <a:schemeClr val="accent5">
                <a:lumMod val="75000"/>
              </a:schemeClr>
            </a:solidFill>
          </a:ln>
        </p:spPr>
        <p:txBody>
          <a:bodyPr/>
          <a:lstStyle/>
          <a:p>
            <a:pPr marL="0" indent="0">
              <a:buNone/>
            </a:pPr>
            <a:endParaRPr lang="en-EE" dirty="0">
              <a:solidFill>
                <a:schemeClr val="accent1"/>
              </a:solidFill>
              <a:latin typeface="Century Schoolbook" panose="02040604050505020304" pitchFamily="18" charset="0"/>
            </a:endParaRPr>
          </a:p>
        </p:txBody>
      </p:sp>
    </p:spTree>
    <p:extLst>
      <p:ext uri="{BB962C8B-B14F-4D97-AF65-F5344CB8AC3E}">
        <p14:creationId xmlns:p14="http://schemas.microsoft.com/office/powerpoint/2010/main" val="2919184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05BE0-94BB-1034-98F4-AF89BACC74DB}"/>
              </a:ext>
            </a:extLst>
          </p:cNvPr>
          <p:cNvSpPr>
            <a:spLocks noGrp="1"/>
          </p:cNvSpPr>
          <p:nvPr>
            <p:ph type="title"/>
          </p:nvPr>
        </p:nvSpPr>
        <p:spPr>
          <a:xfrm>
            <a:off x="1716259" y="703385"/>
            <a:ext cx="9788354" cy="576776"/>
          </a:xfrm>
        </p:spPr>
        <p:txBody>
          <a:bodyPr>
            <a:normAutofit/>
          </a:bodyPr>
          <a:lstStyle/>
          <a:p>
            <a:r>
              <a:rPr lang="en-EE" sz="2800" dirty="0">
                <a:solidFill>
                  <a:schemeClr val="accent1">
                    <a:lumMod val="75000"/>
                  </a:schemeClr>
                </a:solidFill>
                <a:latin typeface="Century Schoolbook" panose="02040604050505020304" pitchFamily="18" charset="0"/>
              </a:rPr>
              <a:t>LIMITATIONS</a:t>
            </a:r>
          </a:p>
        </p:txBody>
      </p:sp>
      <p:sp>
        <p:nvSpPr>
          <p:cNvPr id="3" name="Content Placeholder 2">
            <a:extLst>
              <a:ext uri="{FF2B5EF4-FFF2-40B4-BE49-F238E27FC236}">
                <a16:creationId xmlns:a16="http://schemas.microsoft.com/office/drawing/2014/main" id="{63B35FF0-1D3E-127F-9E00-4B6E7D48D679}"/>
              </a:ext>
            </a:extLst>
          </p:cNvPr>
          <p:cNvSpPr>
            <a:spLocks noGrp="1"/>
          </p:cNvSpPr>
          <p:nvPr>
            <p:ph idx="1"/>
          </p:nvPr>
        </p:nvSpPr>
        <p:spPr>
          <a:xfrm>
            <a:off x="1716259" y="1280161"/>
            <a:ext cx="9788354" cy="4923692"/>
          </a:xfrm>
          <a:ln>
            <a:solidFill>
              <a:schemeClr val="accent5">
                <a:lumMod val="75000"/>
              </a:schemeClr>
            </a:solidFill>
          </a:ln>
        </p:spPr>
        <p:txBody>
          <a:bodyPr>
            <a:normAutofit/>
          </a:bodyPr>
          <a:lstStyle/>
          <a:p>
            <a:pPr marL="0" indent="0">
              <a:buNone/>
            </a:pPr>
            <a:r>
              <a:rPr lang="en-EE" sz="1800" dirty="0">
                <a:solidFill>
                  <a:schemeClr val="accent1"/>
                </a:solidFill>
                <a:latin typeface="Century Schoolbook" panose="02040604050505020304" pitchFamily="18" charset="0"/>
                <a:cs typeface="Times New Roman" panose="02020603050405020304" pitchFamily="18" charset="0"/>
              </a:rPr>
              <a:t>As with every research analysis, there are always limitation. In this research we had limitations of :</a:t>
            </a:r>
          </a:p>
          <a:p>
            <a:pPr>
              <a:buFont typeface="Wingdings" pitchFamily="2" charset="2"/>
              <a:buChar char="Ø"/>
            </a:pPr>
            <a:r>
              <a:rPr lang="en-EE" dirty="0">
                <a:solidFill>
                  <a:schemeClr val="accent1"/>
                </a:solidFill>
                <a:latin typeface="Century Schoolbook" panose="02040604050505020304" pitchFamily="18" charset="0"/>
                <a:cs typeface="Times New Roman" panose="02020603050405020304" pitchFamily="18" charset="0"/>
              </a:rPr>
              <a:t>Limited data and data sources</a:t>
            </a:r>
            <a:endParaRPr lang="en-EE" sz="1800" dirty="0">
              <a:solidFill>
                <a:schemeClr val="accent1"/>
              </a:solidFill>
              <a:latin typeface="Century Schoolbook" panose="02040604050505020304" pitchFamily="18" charset="0"/>
              <a:cs typeface="Times New Roman" panose="02020603050405020304" pitchFamily="18" charset="0"/>
            </a:endParaRPr>
          </a:p>
          <a:p>
            <a:pPr>
              <a:buFont typeface="Wingdings" pitchFamily="2" charset="2"/>
              <a:buChar char="Ø"/>
            </a:pPr>
            <a:r>
              <a:rPr lang="en-EE" sz="1800" dirty="0">
                <a:solidFill>
                  <a:schemeClr val="accent1"/>
                </a:solidFill>
                <a:latin typeface="Century Schoolbook" panose="02040604050505020304" pitchFamily="18" charset="0"/>
                <a:cs typeface="Times New Roman" panose="02020603050405020304" pitchFamily="18" charset="0"/>
              </a:rPr>
              <a:t>Time for indepth research</a:t>
            </a:r>
          </a:p>
          <a:p>
            <a:pPr marL="0" indent="0">
              <a:buNone/>
            </a:pPr>
            <a:endParaRPr lang="en-EE" sz="1800" dirty="0">
              <a:solidFill>
                <a:schemeClr val="accent1"/>
              </a:solidFill>
              <a:latin typeface="Century Schoolbook" panose="02040604050505020304" pitchFamily="18" charset="0"/>
              <a:cs typeface="Times New Roman" panose="02020603050405020304" pitchFamily="18" charset="0"/>
            </a:endParaRPr>
          </a:p>
        </p:txBody>
      </p:sp>
      <p:pic>
        <p:nvPicPr>
          <p:cNvPr id="4098" name="Picture 2" descr="LIMITATIONS | starboy">
            <a:extLst>
              <a:ext uri="{FF2B5EF4-FFF2-40B4-BE49-F238E27FC236}">
                <a16:creationId xmlns:a16="http://schemas.microsoft.com/office/drawing/2014/main" id="{344EA78B-389C-29D0-5B11-76DC47160525}"/>
              </a:ext>
            </a:extLst>
          </p:cNvPr>
          <p:cNvPicPr>
            <a:picLocks noChangeAspect="1" noChangeArrowheads="1"/>
          </p:cNvPicPr>
          <p:nvPr/>
        </p:nvPicPr>
        <p:blipFill>
          <a:blip r:embed="rId2">
            <a:alphaModFix amt="33000"/>
            <a:extLst>
              <a:ext uri="{28A0092B-C50C-407E-A947-70E740481C1C}">
                <a14:useLocalDpi xmlns:a14="http://schemas.microsoft.com/office/drawing/2010/main" val="0"/>
              </a:ext>
            </a:extLst>
          </a:blip>
          <a:srcRect/>
          <a:stretch>
            <a:fillRect/>
          </a:stretch>
        </p:blipFill>
        <p:spPr bwMode="auto">
          <a:xfrm>
            <a:off x="1871003" y="2715064"/>
            <a:ext cx="9495692" cy="3439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4132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225B25C-177D-2ECD-8236-0A3384D85789}"/>
              </a:ext>
            </a:extLst>
          </p:cNvPr>
          <p:cNvSpPr txBox="1"/>
          <p:nvPr/>
        </p:nvSpPr>
        <p:spPr>
          <a:xfrm>
            <a:off x="1842869" y="1384920"/>
            <a:ext cx="9889586" cy="5114353"/>
          </a:xfrm>
          <a:prstGeom prst="rect">
            <a:avLst/>
          </a:prstGeom>
          <a:noFill/>
          <a:ln>
            <a:solidFill>
              <a:schemeClr val="accent5">
                <a:lumMod val="75000"/>
              </a:schemeClr>
            </a:solidFill>
          </a:ln>
        </p:spPr>
        <p:txBody>
          <a:bodyPr wrap="square" rtlCol="0">
            <a:noAutofit/>
          </a:bodyPr>
          <a:lstStyle/>
          <a:p>
            <a:pPr algn="just"/>
            <a:r>
              <a:rPr lang="en-GB" b="0" i="0" dirty="0">
                <a:solidFill>
                  <a:schemeClr val="accent1"/>
                </a:solidFill>
                <a:effectLst/>
                <a:latin typeface="Century Schoolbook" panose="02040604050505020304" pitchFamily="18" charset="0"/>
              </a:rPr>
              <a:t>In conclusion, our analysis sheds light on the complex nature of earthquake trends. Understanding these patterns is crucial for disaster preparedness and mitigation. Future research could focus on predictive modelling and advanced monitoring technologies to enhance our ability to anticipate and manage seismic events.</a:t>
            </a:r>
            <a:endParaRPr lang="en-EE" dirty="0">
              <a:solidFill>
                <a:schemeClr val="accent1"/>
              </a:solidFill>
              <a:latin typeface="Century Schoolbook" panose="02040604050505020304" pitchFamily="18" charset="0"/>
            </a:endParaRPr>
          </a:p>
        </p:txBody>
      </p:sp>
      <p:sp>
        <p:nvSpPr>
          <p:cNvPr id="6" name="TextBox 5">
            <a:extLst>
              <a:ext uri="{FF2B5EF4-FFF2-40B4-BE49-F238E27FC236}">
                <a16:creationId xmlns:a16="http://schemas.microsoft.com/office/drawing/2014/main" id="{F018189D-1984-4793-481A-A683D32C463F}"/>
              </a:ext>
            </a:extLst>
          </p:cNvPr>
          <p:cNvSpPr txBox="1"/>
          <p:nvPr/>
        </p:nvSpPr>
        <p:spPr>
          <a:xfrm>
            <a:off x="1842869" y="677035"/>
            <a:ext cx="9242474" cy="523220"/>
          </a:xfrm>
          <a:prstGeom prst="rect">
            <a:avLst/>
          </a:prstGeom>
          <a:noFill/>
        </p:spPr>
        <p:txBody>
          <a:bodyPr wrap="square" rtlCol="0">
            <a:spAutoFit/>
          </a:bodyPr>
          <a:lstStyle/>
          <a:p>
            <a:r>
              <a:rPr lang="en-EE" sz="2800" dirty="0">
                <a:solidFill>
                  <a:schemeClr val="accent1">
                    <a:lumMod val="75000"/>
                  </a:schemeClr>
                </a:solidFill>
                <a:latin typeface="Century Schoolbook" panose="02040604050505020304" pitchFamily="18" charset="0"/>
              </a:rPr>
              <a:t>CONCLUSION</a:t>
            </a:r>
          </a:p>
        </p:txBody>
      </p:sp>
      <p:pic>
        <p:nvPicPr>
          <p:cNvPr id="3076" name="Picture 4" descr="Free Google Thank You Slide &amp; PowerPoint Templates">
            <a:extLst>
              <a:ext uri="{FF2B5EF4-FFF2-40B4-BE49-F238E27FC236}">
                <a16:creationId xmlns:a16="http://schemas.microsoft.com/office/drawing/2014/main" id="{65585E8B-C88E-57D4-BC5F-E4C068649B9B}"/>
              </a:ext>
            </a:extLst>
          </p:cNvPr>
          <p:cNvPicPr>
            <a:picLocks noChangeAspect="1" noChangeArrowheads="1"/>
          </p:cNvPicPr>
          <p:nvPr/>
        </p:nvPicPr>
        <p:blipFill>
          <a:blip r:embed="rId2">
            <a:alphaModFix amt="76000"/>
            <a:extLst>
              <a:ext uri="{28A0092B-C50C-407E-A947-70E740481C1C}">
                <a14:useLocalDpi xmlns:a14="http://schemas.microsoft.com/office/drawing/2010/main" val="0"/>
              </a:ext>
            </a:extLst>
          </a:blip>
          <a:srcRect/>
          <a:stretch>
            <a:fillRect/>
          </a:stretch>
        </p:blipFill>
        <p:spPr bwMode="auto">
          <a:xfrm>
            <a:off x="1842869" y="2585250"/>
            <a:ext cx="9889586" cy="39140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6225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4506E-8838-034E-1646-519ABA1A438F}"/>
              </a:ext>
            </a:extLst>
          </p:cNvPr>
          <p:cNvSpPr>
            <a:spLocks noGrp="1"/>
          </p:cNvSpPr>
          <p:nvPr>
            <p:ph type="title"/>
          </p:nvPr>
        </p:nvSpPr>
        <p:spPr>
          <a:xfrm>
            <a:off x="1617786" y="750719"/>
            <a:ext cx="9554712" cy="571644"/>
          </a:xfrm>
        </p:spPr>
        <p:txBody>
          <a:bodyPr>
            <a:normAutofit/>
          </a:bodyPr>
          <a:lstStyle/>
          <a:p>
            <a:r>
              <a:rPr lang="en-EE" sz="2800" dirty="0">
                <a:solidFill>
                  <a:schemeClr val="accent1">
                    <a:lumMod val="75000"/>
                  </a:schemeClr>
                </a:solidFill>
                <a:latin typeface="Century Schoolbook" panose="02040604050505020304" pitchFamily="18" charset="0"/>
              </a:rPr>
              <a:t>INTRODUCTION</a:t>
            </a:r>
          </a:p>
        </p:txBody>
      </p:sp>
      <p:sp>
        <p:nvSpPr>
          <p:cNvPr id="3" name="Content Placeholder 2">
            <a:extLst>
              <a:ext uri="{FF2B5EF4-FFF2-40B4-BE49-F238E27FC236}">
                <a16:creationId xmlns:a16="http://schemas.microsoft.com/office/drawing/2014/main" id="{35194692-9946-B59A-A696-1A315B847110}"/>
              </a:ext>
            </a:extLst>
          </p:cNvPr>
          <p:cNvSpPr>
            <a:spLocks noGrp="1"/>
          </p:cNvSpPr>
          <p:nvPr>
            <p:ph idx="1"/>
          </p:nvPr>
        </p:nvSpPr>
        <p:spPr>
          <a:xfrm>
            <a:off x="1617784" y="1470074"/>
            <a:ext cx="9554713" cy="4825623"/>
          </a:xfrm>
          <a:ln>
            <a:solidFill>
              <a:schemeClr val="accent4"/>
            </a:solidFill>
          </a:ln>
          <a:effectLst>
            <a:softEdge rad="0"/>
          </a:effectLst>
        </p:spPr>
        <p:txBody>
          <a:bodyPr/>
          <a:lstStyle/>
          <a:p>
            <a:pPr marL="0" indent="0" algn="just">
              <a:buNone/>
            </a:pPr>
            <a:r>
              <a:rPr lang="en-GB" b="0" i="0" dirty="0">
                <a:solidFill>
                  <a:schemeClr val="accent1"/>
                </a:solidFill>
                <a:effectLst/>
                <a:latin typeface="Century Schoolbook" panose="02040604050505020304" pitchFamily="18" charset="0"/>
              </a:rPr>
              <a:t>From ancient myths to modern science, earthquakes have captivated our imagination. Early humans pondered their origins, while scientific pioneers like John Michell and Robert Mallet paved the way for understanding seismic waves. The birth of seismology and the establishment of the USGS marked turning points, leading to today's advanced technologies that enable us to monitor, measure, and even predict these seismic events.</a:t>
            </a:r>
          </a:p>
          <a:p>
            <a:pPr marL="0" indent="0" algn="just">
              <a:buNone/>
            </a:pPr>
            <a:r>
              <a:rPr lang="en-GB" b="0" i="0" dirty="0">
                <a:solidFill>
                  <a:schemeClr val="accent1"/>
                </a:solidFill>
                <a:effectLst/>
                <a:latin typeface="Century Schoolbook" panose="02040604050505020304" pitchFamily="18" charset="0"/>
              </a:rPr>
              <a:t>Welcome to "Earthquakes and Trends," where we embark on a journey through seismic history and modern data analysis. Earthquakes have long fascinated and terrified humanity, and we're here to unravel their mysteries using a wealth of information, including data from the USGS and other reliable sources.</a:t>
            </a:r>
            <a:endParaRPr lang="en-EE" dirty="0">
              <a:solidFill>
                <a:schemeClr val="accent1"/>
              </a:solidFill>
              <a:latin typeface="Century Schoolbook" panose="02040604050505020304" pitchFamily="18" charset="0"/>
            </a:endParaRPr>
          </a:p>
        </p:txBody>
      </p:sp>
    </p:spTree>
    <p:extLst>
      <p:ext uri="{BB962C8B-B14F-4D97-AF65-F5344CB8AC3E}">
        <p14:creationId xmlns:p14="http://schemas.microsoft.com/office/powerpoint/2010/main" val="1923992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A9B76-E149-CE28-FEF4-EC12FF892213}"/>
              </a:ext>
            </a:extLst>
          </p:cNvPr>
          <p:cNvSpPr>
            <a:spLocks noGrp="1"/>
          </p:cNvSpPr>
          <p:nvPr>
            <p:ph type="title"/>
          </p:nvPr>
        </p:nvSpPr>
        <p:spPr>
          <a:xfrm>
            <a:off x="1674057" y="680380"/>
            <a:ext cx="9666606" cy="641982"/>
          </a:xfrm>
        </p:spPr>
        <p:txBody>
          <a:bodyPr>
            <a:normAutofit/>
          </a:bodyPr>
          <a:lstStyle/>
          <a:p>
            <a:r>
              <a:rPr lang="en-EE" sz="2800" dirty="0">
                <a:solidFill>
                  <a:schemeClr val="accent1">
                    <a:lumMod val="75000"/>
                  </a:schemeClr>
                </a:solidFill>
                <a:latin typeface="Century Schoolbook" panose="02040604050505020304" pitchFamily="18" charset="0"/>
              </a:rPr>
              <a:t>BACKGROUND AND CONTEXT</a:t>
            </a:r>
          </a:p>
        </p:txBody>
      </p:sp>
      <p:sp>
        <p:nvSpPr>
          <p:cNvPr id="3" name="Content Placeholder 2">
            <a:extLst>
              <a:ext uri="{FF2B5EF4-FFF2-40B4-BE49-F238E27FC236}">
                <a16:creationId xmlns:a16="http://schemas.microsoft.com/office/drawing/2014/main" id="{9293D79E-27AE-9F8B-4BC6-9363C23FE362}"/>
              </a:ext>
            </a:extLst>
          </p:cNvPr>
          <p:cNvSpPr>
            <a:spLocks noGrp="1"/>
          </p:cNvSpPr>
          <p:nvPr>
            <p:ph idx="1"/>
          </p:nvPr>
        </p:nvSpPr>
        <p:spPr>
          <a:xfrm>
            <a:off x="1674056" y="1322362"/>
            <a:ext cx="9582523" cy="4979964"/>
          </a:xfrm>
          <a:ln>
            <a:solidFill>
              <a:schemeClr val="accent4"/>
            </a:solidFill>
          </a:ln>
        </p:spPr>
        <p:txBody>
          <a:bodyPr>
            <a:normAutofit fontScale="92500" lnSpcReduction="10000"/>
          </a:bodyPr>
          <a:lstStyle/>
          <a:p>
            <a:pPr marL="0" indent="0" algn="just">
              <a:spcBef>
                <a:spcPts val="1200"/>
              </a:spcBef>
              <a:buNone/>
            </a:pPr>
            <a:r>
              <a:rPr lang="en-GB" b="0" i="0" dirty="0">
                <a:solidFill>
                  <a:schemeClr val="accent1"/>
                </a:solidFill>
                <a:effectLst/>
                <a:latin typeface="Century Schoolbook" panose="02040604050505020304" pitchFamily="18" charset="0"/>
              </a:rPr>
              <a:t>According to long-term records (since about 1900), the USGS (United States Geological Survey) concludes we expect about 16 major earthquakes in any given year. That includes 15 earthquakes in the magnitude 7 range and one earthquake magnitude 8.0 or greater. In the past 40-50 years, our records show that we have exceeded the long-term average number of major earthquakes about a dozen times. The year with the largest total was 2010, with 23 major earthquakes (greater than or equal to magnitude 7.0). In other years the total was well below the annual long-term average of 16 major earthquakes. 1989 only had 6 major earthquakes and 1988 only had 7.</a:t>
            </a:r>
          </a:p>
          <a:p>
            <a:pPr marL="0" indent="0" algn="l">
              <a:buNone/>
            </a:pPr>
            <a:r>
              <a:rPr lang="en-GB" b="0" i="0" dirty="0">
                <a:solidFill>
                  <a:schemeClr val="accent1"/>
                </a:solidFill>
                <a:effectLst/>
                <a:latin typeface="Century Schoolbook" panose="02040604050505020304" pitchFamily="18" charset="0"/>
              </a:rPr>
              <a:t>In this project, we delve into data to answer a vital question: Are earthquakes on the rise? By the end of this project, we aim to achieve the following outcomes:</a:t>
            </a:r>
          </a:p>
          <a:p>
            <a:pPr algn="l">
              <a:buFont typeface="Arial" panose="020B0604020202020204" pitchFamily="34" charset="0"/>
              <a:buChar char="•"/>
            </a:pPr>
            <a:r>
              <a:rPr lang="en-GB" b="0" i="0" dirty="0">
                <a:solidFill>
                  <a:schemeClr val="accent1"/>
                </a:solidFill>
                <a:effectLst/>
                <a:latin typeface="Century Schoolbook" panose="02040604050505020304" pitchFamily="18" charset="0"/>
              </a:rPr>
              <a:t>A comprehensive understanding of global earthquake patterns and their relationship with tectonic plate boundaries.</a:t>
            </a:r>
          </a:p>
          <a:p>
            <a:pPr algn="l">
              <a:buFont typeface="Arial" panose="020B0604020202020204" pitchFamily="34" charset="0"/>
              <a:buChar char="•"/>
            </a:pPr>
            <a:r>
              <a:rPr lang="en-GB" b="0" i="0" dirty="0">
                <a:solidFill>
                  <a:schemeClr val="accent1"/>
                </a:solidFill>
                <a:effectLst/>
                <a:latin typeface="Century Schoolbook" panose="02040604050505020304" pitchFamily="18" charset="0"/>
              </a:rPr>
              <a:t>Visual representations of earthquake occurrences with the ability to zoom in and explore details.</a:t>
            </a:r>
          </a:p>
          <a:p>
            <a:pPr algn="l">
              <a:buFont typeface="Arial" panose="020B0604020202020204" pitchFamily="34" charset="0"/>
              <a:buChar char="•"/>
            </a:pPr>
            <a:r>
              <a:rPr lang="en-GB" b="0" i="0" dirty="0">
                <a:solidFill>
                  <a:schemeClr val="accent1"/>
                </a:solidFill>
                <a:effectLst/>
                <a:latin typeface="Century Schoolbook" panose="02040604050505020304" pitchFamily="18" charset="0"/>
              </a:rPr>
              <a:t>Insightful graphs depicting trends in earthquake frequency, aiding in the assessment of whether seismic activity is on the rise.</a:t>
            </a:r>
          </a:p>
          <a:p>
            <a:pPr algn="l">
              <a:buFont typeface="Arial" panose="020B0604020202020204" pitchFamily="34" charset="0"/>
              <a:buChar char="•"/>
            </a:pPr>
            <a:r>
              <a:rPr lang="en-GB" b="0" i="0" dirty="0">
                <a:solidFill>
                  <a:schemeClr val="accent1"/>
                </a:solidFill>
                <a:effectLst/>
                <a:latin typeface="Century Schoolbook" panose="02040604050505020304" pitchFamily="18" charset="0"/>
              </a:rPr>
              <a:t>A foundation for further research into the causes of observed trends and their implications.</a:t>
            </a:r>
          </a:p>
          <a:p>
            <a:pPr marL="0" indent="0" algn="just">
              <a:spcBef>
                <a:spcPts val="1200"/>
              </a:spcBef>
              <a:buNone/>
            </a:pPr>
            <a:endParaRPr lang="en-EE" sz="1600" dirty="0">
              <a:solidFill>
                <a:schemeClr val="accent1"/>
              </a:solidFill>
              <a:latin typeface="Century Schoolbook" panose="02040604050505020304" pitchFamily="18" charset="0"/>
            </a:endParaRPr>
          </a:p>
        </p:txBody>
      </p:sp>
    </p:spTree>
    <p:extLst>
      <p:ext uri="{BB962C8B-B14F-4D97-AF65-F5344CB8AC3E}">
        <p14:creationId xmlns:p14="http://schemas.microsoft.com/office/powerpoint/2010/main" val="2541193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B4A76-C7E7-7407-D4A3-49B70129864F}"/>
              </a:ext>
            </a:extLst>
          </p:cNvPr>
          <p:cNvSpPr>
            <a:spLocks noGrp="1"/>
          </p:cNvSpPr>
          <p:nvPr>
            <p:ph type="title"/>
          </p:nvPr>
        </p:nvSpPr>
        <p:spPr>
          <a:xfrm>
            <a:off x="1650125" y="714702"/>
            <a:ext cx="8915399" cy="546539"/>
          </a:xfrm>
        </p:spPr>
        <p:txBody>
          <a:bodyPr>
            <a:normAutofit/>
          </a:bodyPr>
          <a:lstStyle/>
          <a:p>
            <a:r>
              <a:rPr lang="en-EE" sz="2800" dirty="0">
                <a:solidFill>
                  <a:schemeClr val="accent1">
                    <a:lumMod val="75000"/>
                  </a:schemeClr>
                </a:solidFill>
                <a:latin typeface="Century Schoolbook" panose="02040604050505020304" pitchFamily="18" charset="0"/>
              </a:rPr>
              <a:t>DATA</a:t>
            </a:r>
            <a:r>
              <a:rPr lang="en-EE" sz="2800" dirty="0">
                <a:solidFill>
                  <a:schemeClr val="accent1"/>
                </a:solidFill>
                <a:latin typeface="Century Schoolbook" panose="02040604050505020304" pitchFamily="18" charset="0"/>
              </a:rPr>
              <a:t> </a:t>
            </a:r>
            <a:r>
              <a:rPr lang="en-EE" sz="2800" dirty="0">
                <a:solidFill>
                  <a:schemeClr val="accent1">
                    <a:lumMod val="75000"/>
                  </a:schemeClr>
                </a:solidFill>
                <a:latin typeface="Century Schoolbook" panose="02040604050505020304" pitchFamily="18" charset="0"/>
              </a:rPr>
              <a:t>SOURCES</a:t>
            </a:r>
          </a:p>
        </p:txBody>
      </p:sp>
      <p:sp>
        <p:nvSpPr>
          <p:cNvPr id="3" name="Content Placeholder 2">
            <a:extLst>
              <a:ext uri="{FF2B5EF4-FFF2-40B4-BE49-F238E27FC236}">
                <a16:creationId xmlns:a16="http://schemas.microsoft.com/office/drawing/2014/main" id="{28864217-6929-270C-B6CD-B0972ADAD50F}"/>
              </a:ext>
            </a:extLst>
          </p:cNvPr>
          <p:cNvSpPr>
            <a:spLocks noGrp="1"/>
          </p:cNvSpPr>
          <p:nvPr>
            <p:ph idx="1"/>
          </p:nvPr>
        </p:nvSpPr>
        <p:spPr>
          <a:xfrm>
            <a:off x="1650124" y="1460938"/>
            <a:ext cx="8915400" cy="4813738"/>
          </a:xfrm>
          <a:ln>
            <a:solidFill>
              <a:schemeClr val="accent4"/>
            </a:solidFill>
          </a:ln>
        </p:spPr>
        <p:txBody>
          <a:bodyPr>
            <a:normAutofit/>
          </a:bodyPr>
          <a:lstStyle/>
          <a:p>
            <a:pPr marL="0" indent="0" algn="just">
              <a:buNone/>
            </a:pPr>
            <a:r>
              <a:rPr lang="en-EE" dirty="0">
                <a:solidFill>
                  <a:schemeClr val="accent1"/>
                </a:solidFill>
                <a:latin typeface="Century Schoolbook" panose="02040604050505020304" pitchFamily="18" charset="0"/>
                <a:cs typeface="Times New Roman" panose="02020603050405020304" pitchFamily="18" charset="0"/>
              </a:rPr>
              <a:t>The research data were obtained from the following public data sources for global occurrences:</a:t>
            </a:r>
          </a:p>
          <a:p>
            <a:pPr algn="just"/>
            <a:r>
              <a:rPr lang="en-GB" b="1" dirty="0">
                <a:solidFill>
                  <a:schemeClr val="accent1"/>
                </a:solidFill>
                <a:latin typeface="Century Schoolbook" panose="02040604050505020304" pitchFamily="18" charset="0"/>
                <a:hlinkClick r:id="rId2">
                  <a:extLst>
                    <a:ext uri="{A12FA001-AC4F-418D-AE19-62706E023703}">
                      <ahyp:hlinkClr xmlns:ahyp="http://schemas.microsoft.com/office/drawing/2018/hyperlinkcolor" val="tx"/>
                    </a:ext>
                  </a:extLst>
                </a:hlinkClick>
              </a:rPr>
              <a:t>https://www.usgs.gov/faqs/why-are-we-having-so-many-earthquakes-has-naturally-occurring-earthquake-activity</a:t>
            </a:r>
            <a:endParaRPr lang="en-GB" b="1" dirty="0">
              <a:solidFill>
                <a:schemeClr val="accent1"/>
              </a:solidFill>
              <a:latin typeface="Century Schoolbook" panose="02040604050505020304" pitchFamily="18" charset="0"/>
            </a:endParaRPr>
          </a:p>
          <a:p>
            <a:pPr algn="just"/>
            <a:r>
              <a:rPr lang="en-GB" b="1" dirty="0">
                <a:solidFill>
                  <a:schemeClr val="accent1"/>
                </a:solidFill>
                <a:latin typeface="Century Schoolbook" panose="02040604050505020304" pitchFamily="18" charset="0"/>
                <a:hlinkClick r:id="rId3">
                  <a:extLst>
                    <a:ext uri="{A12FA001-AC4F-418D-AE19-62706E023703}">
                      <ahyp:hlinkClr xmlns:ahyp="http://schemas.microsoft.com/office/drawing/2018/hyperlinkcolor" val="tx"/>
                    </a:ext>
                  </a:extLst>
                </a:hlinkClick>
              </a:rPr>
              <a:t>https://imgnew.outlookindia.com/uploadimage/library/16_9/16_9_5/IMAGE_1675913944.webp</a:t>
            </a:r>
            <a:endParaRPr lang="en-GB" b="1" dirty="0">
              <a:solidFill>
                <a:schemeClr val="accent1"/>
              </a:solidFill>
              <a:latin typeface="Century Schoolbook" panose="02040604050505020304" pitchFamily="18" charset="0"/>
            </a:endParaRPr>
          </a:p>
          <a:p>
            <a:pPr marL="0" indent="0" algn="just">
              <a:buNone/>
            </a:pPr>
            <a:endParaRPr lang="en-GB" b="1" dirty="0">
              <a:solidFill>
                <a:schemeClr val="accent1"/>
              </a:solidFill>
              <a:latin typeface="Century Schoolbook" panose="02040604050505020304" pitchFamily="18" charset="0"/>
            </a:endParaRPr>
          </a:p>
        </p:txBody>
      </p:sp>
    </p:spTree>
    <p:extLst>
      <p:ext uri="{BB962C8B-B14F-4D97-AF65-F5344CB8AC3E}">
        <p14:creationId xmlns:p14="http://schemas.microsoft.com/office/powerpoint/2010/main" val="293188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Big Data Question Mark Stock Photos - Free &amp; Royalty-Free Stock Photos from  Dreamstime">
            <a:extLst>
              <a:ext uri="{FF2B5EF4-FFF2-40B4-BE49-F238E27FC236}">
                <a16:creationId xmlns:a16="http://schemas.microsoft.com/office/drawing/2014/main" id="{B2CCCDE3-2804-A3DA-B719-FA6162227713}"/>
              </a:ext>
            </a:extLst>
          </p:cNvPr>
          <p:cNvPicPr>
            <a:picLocks noChangeAspect="1" noChangeArrowheads="1"/>
          </p:cNvPicPr>
          <p:nvPr/>
        </p:nvPicPr>
        <p:blipFill>
          <a:blip r:embed="rId2">
            <a:alphaModFix amt="33000"/>
            <a:extLst>
              <a:ext uri="{BEBA8EAE-BF5A-486C-A8C5-ECC9F3942E4B}">
                <a14:imgProps xmlns:a14="http://schemas.microsoft.com/office/drawing/2010/main">
                  <a14:imgLayer r:embed="rId3">
                    <a14:imgEffect>
                      <a14:brightnessContrast bright="-15000"/>
                    </a14:imgEffect>
                  </a14:imgLayer>
                </a14:imgProps>
              </a:ext>
              <a:ext uri="{28A0092B-C50C-407E-A947-70E740481C1C}">
                <a14:useLocalDpi xmlns:a14="http://schemas.microsoft.com/office/drawing/2010/main" val="0"/>
              </a:ext>
            </a:extLst>
          </a:blip>
          <a:srcRect/>
          <a:stretch>
            <a:fillRect/>
          </a:stretch>
        </p:blipFill>
        <p:spPr bwMode="auto">
          <a:xfrm>
            <a:off x="1814732" y="1885071"/>
            <a:ext cx="9305212" cy="3852365"/>
          </a:xfrm>
          <a:prstGeom prst="rect">
            <a:avLst/>
          </a:prstGeom>
          <a:noFill/>
          <a:effectLst>
            <a:reflection blurRad="3048" stA="36832" endPos="65000" dist="50800" dir="5400000" sy="-100000" algn="bl" rotWithShape="0"/>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2E02E30-7109-A350-0537-59C21DB9EBEE}"/>
              </a:ext>
            </a:extLst>
          </p:cNvPr>
          <p:cNvSpPr>
            <a:spLocks noGrp="1"/>
          </p:cNvSpPr>
          <p:nvPr>
            <p:ph type="title"/>
          </p:nvPr>
        </p:nvSpPr>
        <p:spPr>
          <a:xfrm>
            <a:off x="1702677" y="683172"/>
            <a:ext cx="9801936" cy="578069"/>
          </a:xfrm>
        </p:spPr>
        <p:txBody>
          <a:bodyPr>
            <a:normAutofit/>
          </a:bodyPr>
          <a:lstStyle/>
          <a:p>
            <a:r>
              <a:rPr lang="en-EE" sz="2800" dirty="0">
                <a:solidFill>
                  <a:schemeClr val="accent1"/>
                </a:solidFill>
                <a:latin typeface="Century Schoolbook" panose="02040604050505020304" pitchFamily="18" charset="0"/>
              </a:rPr>
              <a:t>RESEARCH QUESTIONS</a:t>
            </a:r>
          </a:p>
        </p:txBody>
      </p:sp>
      <p:sp>
        <p:nvSpPr>
          <p:cNvPr id="3" name="Content Placeholder 2">
            <a:extLst>
              <a:ext uri="{FF2B5EF4-FFF2-40B4-BE49-F238E27FC236}">
                <a16:creationId xmlns:a16="http://schemas.microsoft.com/office/drawing/2014/main" id="{4F72BD76-C774-B2B9-F295-DFA09393AF12}"/>
              </a:ext>
            </a:extLst>
          </p:cNvPr>
          <p:cNvSpPr>
            <a:spLocks noGrp="1"/>
          </p:cNvSpPr>
          <p:nvPr>
            <p:ph idx="1"/>
          </p:nvPr>
        </p:nvSpPr>
        <p:spPr>
          <a:xfrm>
            <a:off x="1702676" y="1261242"/>
            <a:ext cx="9801936" cy="4649980"/>
          </a:xfrm>
          <a:ln>
            <a:solidFill>
              <a:schemeClr val="accent4"/>
            </a:solidFill>
          </a:ln>
        </p:spPr>
        <p:txBody>
          <a:bodyPr>
            <a:normAutofit/>
          </a:bodyPr>
          <a:lstStyle/>
          <a:p>
            <a:pPr marL="0" indent="0">
              <a:buNone/>
            </a:pPr>
            <a:r>
              <a:rPr lang="en-EE" dirty="0">
                <a:solidFill>
                  <a:schemeClr val="accent1"/>
                </a:solidFill>
                <a:latin typeface="Century Schoolbook" panose="02040604050505020304" pitchFamily="18" charset="0"/>
              </a:rPr>
              <a:t>The analysis was based on the urge to answer a critical question, ”Are earthquakes on the rise?”</a:t>
            </a:r>
          </a:p>
          <a:p>
            <a:pPr marL="0" indent="0">
              <a:buNone/>
            </a:pPr>
            <a:endParaRPr lang="en-EE" dirty="0">
              <a:solidFill>
                <a:schemeClr val="accent1"/>
              </a:solidFill>
              <a:latin typeface="Century Schoolbook" panose="02040604050505020304" pitchFamily="18" charset="0"/>
            </a:endParaRPr>
          </a:p>
        </p:txBody>
      </p:sp>
    </p:spTree>
    <p:extLst>
      <p:ext uri="{BB962C8B-B14F-4D97-AF65-F5344CB8AC3E}">
        <p14:creationId xmlns:p14="http://schemas.microsoft.com/office/powerpoint/2010/main" val="736208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7755E-6510-7BB5-BFAB-CF1D1964DAE7}"/>
              </a:ext>
            </a:extLst>
          </p:cNvPr>
          <p:cNvSpPr>
            <a:spLocks noGrp="1"/>
          </p:cNvSpPr>
          <p:nvPr>
            <p:ph type="title"/>
          </p:nvPr>
        </p:nvSpPr>
        <p:spPr>
          <a:xfrm>
            <a:off x="1758462" y="2838157"/>
            <a:ext cx="9509759" cy="731520"/>
          </a:xfrm>
          <a:ln>
            <a:solidFill>
              <a:schemeClr val="accent1"/>
            </a:solidFill>
          </a:ln>
        </p:spPr>
        <p:txBody>
          <a:bodyPr>
            <a:normAutofit/>
          </a:bodyPr>
          <a:lstStyle/>
          <a:p>
            <a:pPr algn="ctr"/>
            <a:r>
              <a:rPr lang="en-EE" sz="3200" dirty="0">
                <a:solidFill>
                  <a:schemeClr val="accent1">
                    <a:lumMod val="75000"/>
                  </a:schemeClr>
                </a:solidFill>
                <a:latin typeface="Century Schoolbook" panose="02040604050505020304" pitchFamily="18" charset="0"/>
              </a:rPr>
              <a:t>DATA ORGANISATION</a:t>
            </a:r>
          </a:p>
        </p:txBody>
      </p:sp>
    </p:spTree>
    <p:extLst>
      <p:ext uri="{BB962C8B-B14F-4D97-AF65-F5344CB8AC3E}">
        <p14:creationId xmlns:p14="http://schemas.microsoft.com/office/powerpoint/2010/main" val="3711316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00A5D-2C02-B53B-C04C-751F6AA9A56F}"/>
              </a:ext>
            </a:extLst>
          </p:cNvPr>
          <p:cNvSpPr>
            <a:spLocks noGrp="1"/>
          </p:cNvSpPr>
          <p:nvPr>
            <p:ph type="title"/>
          </p:nvPr>
        </p:nvSpPr>
        <p:spPr>
          <a:xfrm>
            <a:off x="1640156" y="689317"/>
            <a:ext cx="9993826" cy="576775"/>
          </a:xfrm>
        </p:spPr>
        <p:txBody>
          <a:bodyPr>
            <a:normAutofit/>
          </a:bodyPr>
          <a:lstStyle/>
          <a:p>
            <a:r>
              <a:rPr lang="en-EE" sz="2800" dirty="0">
                <a:solidFill>
                  <a:schemeClr val="accent1">
                    <a:lumMod val="75000"/>
                  </a:schemeClr>
                </a:solidFill>
                <a:latin typeface="Century Schoolbook" panose="02040604050505020304" pitchFamily="18" charset="0"/>
              </a:rPr>
              <a:t>INTERACTIVE DASHBOARD STRUCTURE</a:t>
            </a:r>
          </a:p>
        </p:txBody>
      </p:sp>
      <p:sp>
        <p:nvSpPr>
          <p:cNvPr id="3" name="Content Placeholder 2">
            <a:extLst>
              <a:ext uri="{FF2B5EF4-FFF2-40B4-BE49-F238E27FC236}">
                <a16:creationId xmlns:a16="http://schemas.microsoft.com/office/drawing/2014/main" id="{85A79E0F-FCBB-2C02-4474-770F60CF8D0B}"/>
              </a:ext>
            </a:extLst>
          </p:cNvPr>
          <p:cNvSpPr>
            <a:spLocks noGrp="1"/>
          </p:cNvSpPr>
          <p:nvPr>
            <p:ph idx="1"/>
          </p:nvPr>
        </p:nvSpPr>
        <p:spPr>
          <a:xfrm>
            <a:off x="1640156" y="1378634"/>
            <a:ext cx="9993826" cy="5078437"/>
          </a:xfrm>
          <a:ln>
            <a:solidFill>
              <a:schemeClr val="accent5">
                <a:lumMod val="75000"/>
              </a:schemeClr>
            </a:solidFill>
          </a:ln>
        </p:spPr>
        <p:txBody>
          <a:bodyPr>
            <a:normAutofit/>
          </a:bodyPr>
          <a:lstStyle/>
          <a:p>
            <a:pPr marL="0" indent="0" algn="just">
              <a:buNone/>
            </a:pPr>
            <a:r>
              <a:rPr lang="en-EE" sz="1600" dirty="0">
                <a:solidFill>
                  <a:schemeClr val="accent1"/>
                </a:solidFill>
                <a:latin typeface="Century Schoolbook" panose="02040604050505020304" pitchFamily="18" charset="0"/>
              </a:rPr>
              <a:t>We started off with creating a dashboard with navigation menu around the page for the research which would help viewing our visualisations and project summary easily using data analysis tools like html, css, javascript and other libraries. This was deployed to github pages which creates a link for anyone to visit the dashboard easily more like a website link in simple terms found below:</a:t>
            </a:r>
          </a:p>
          <a:p>
            <a:pPr marL="0" indent="0" algn="just">
              <a:buNone/>
            </a:pPr>
            <a:r>
              <a:rPr lang="en-GB" sz="1600" b="1" dirty="0">
                <a:solidFill>
                  <a:schemeClr val="accent1"/>
                </a:solidFill>
                <a:latin typeface="Century Schoolbook" panose="02040604050505020304" pitchFamily="18" charset="0"/>
              </a:rPr>
              <a:t>https://</a:t>
            </a:r>
            <a:r>
              <a:rPr lang="en-GB" sz="1600" b="1" dirty="0" err="1">
                <a:solidFill>
                  <a:schemeClr val="accent1"/>
                </a:solidFill>
                <a:latin typeface="Century Schoolbook" panose="02040604050505020304" pitchFamily="18" charset="0"/>
              </a:rPr>
              <a:t>ugochiprince.github.io</a:t>
            </a:r>
            <a:r>
              <a:rPr lang="en-GB" sz="1600" b="1" dirty="0">
                <a:solidFill>
                  <a:schemeClr val="accent1"/>
                </a:solidFill>
                <a:latin typeface="Century Schoolbook" panose="02040604050505020304" pitchFamily="18" charset="0"/>
              </a:rPr>
              <a:t>/Earthquakes/</a:t>
            </a:r>
            <a:endParaRPr lang="en-EE" sz="1600" b="1" dirty="0">
              <a:solidFill>
                <a:schemeClr val="accent1"/>
              </a:solidFill>
              <a:latin typeface="Century Schoolbook" panose="02040604050505020304" pitchFamily="18" charset="0"/>
            </a:endParaRPr>
          </a:p>
        </p:txBody>
      </p:sp>
      <p:pic>
        <p:nvPicPr>
          <p:cNvPr id="5" name="Picture 4">
            <a:extLst>
              <a:ext uri="{FF2B5EF4-FFF2-40B4-BE49-F238E27FC236}">
                <a16:creationId xmlns:a16="http://schemas.microsoft.com/office/drawing/2014/main" id="{442C94F9-7153-1DAE-8F2F-8E6FEED3DBAD}"/>
              </a:ext>
            </a:extLst>
          </p:cNvPr>
          <p:cNvPicPr>
            <a:picLocks noChangeAspect="1"/>
          </p:cNvPicPr>
          <p:nvPr/>
        </p:nvPicPr>
        <p:blipFill>
          <a:blip r:embed="rId2">
            <a:alphaModFix amt="88000"/>
          </a:blip>
          <a:srcRect/>
          <a:stretch/>
        </p:blipFill>
        <p:spPr>
          <a:xfrm>
            <a:off x="1640157" y="2869809"/>
            <a:ext cx="9993826" cy="3298874"/>
          </a:xfrm>
          <a:prstGeom prst="rect">
            <a:avLst/>
          </a:prstGeom>
        </p:spPr>
      </p:pic>
    </p:spTree>
    <p:extLst>
      <p:ext uri="{BB962C8B-B14F-4D97-AF65-F5344CB8AC3E}">
        <p14:creationId xmlns:p14="http://schemas.microsoft.com/office/powerpoint/2010/main" val="1764787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A3697-A174-BDA6-77F0-B3AF132B1B68}"/>
              </a:ext>
            </a:extLst>
          </p:cNvPr>
          <p:cNvSpPr>
            <a:spLocks noGrp="1"/>
          </p:cNvSpPr>
          <p:nvPr>
            <p:ph type="title"/>
          </p:nvPr>
        </p:nvSpPr>
        <p:spPr>
          <a:xfrm>
            <a:off x="1645921" y="675248"/>
            <a:ext cx="9858692" cy="618979"/>
          </a:xfrm>
        </p:spPr>
        <p:txBody>
          <a:bodyPr>
            <a:normAutofit/>
          </a:bodyPr>
          <a:lstStyle/>
          <a:p>
            <a:r>
              <a:rPr lang="en-EE" sz="2800" dirty="0">
                <a:solidFill>
                  <a:schemeClr val="accent1">
                    <a:lumMod val="75000"/>
                  </a:schemeClr>
                </a:solidFill>
                <a:latin typeface="Century Schoolbook" panose="02040604050505020304" pitchFamily="18" charset="0"/>
              </a:rPr>
              <a:t>EARTHQUAKE OCCURRENCES</a:t>
            </a:r>
          </a:p>
        </p:txBody>
      </p:sp>
      <p:sp>
        <p:nvSpPr>
          <p:cNvPr id="3" name="Content Placeholder 2">
            <a:extLst>
              <a:ext uri="{FF2B5EF4-FFF2-40B4-BE49-F238E27FC236}">
                <a16:creationId xmlns:a16="http://schemas.microsoft.com/office/drawing/2014/main" id="{9867E86E-E02C-601E-999B-BAAE9786CC73}"/>
              </a:ext>
            </a:extLst>
          </p:cNvPr>
          <p:cNvSpPr>
            <a:spLocks noGrp="1"/>
          </p:cNvSpPr>
          <p:nvPr>
            <p:ph idx="1"/>
          </p:nvPr>
        </p:nvSpPr>
        <p:spPr>
          <a:xfrm>
            <a:off x="1645920" y="1491175"/>
            <a:ext cx="9858692" cy="4951828"/>
          </a:xfrm>
          <a:ln>
            <a:solidFill>
              <a:schemeClr val="accent5">
                <a:lumMod val="75000"/>
              </a:schemeClr>
            </a:solidFill>
          </a:ln>
        </p:spPr>
        <p:txBody>
          <a:bodyPr>
            <a:normAutofit/>
          </a:bodyPr>
          <a:lstStyle/>
          <a:p>
            <a:pPr marL="0" indent="0" algn="just">
              <a:buNone/>
            </a:pPr>
            <a:r>
              <a:rPr lang="en-EE" dirty="0">
                <a:solidFill>
                  <a:schemeClr val="accent1"/>
                </a:solidFill>
                <a:latin typeface="Century Schoolbook" panose="02040604050505020304" pitchFamily="18" charset="0"/>
              </a:rPr>
              <a:t>We went further to then clean and scrape required data to create visualisations showing the different global views of earthquake occurrences by location on tectonic plates as well as clickable and popup map with zoom features as seen on the screenshots below and the dashboard</a:t>
            </a:r>
          </a:p>
        </p:txBody>
      </p:sp>
    </p:spTree>
    <p:extLst>
      <p:ext uri="{BB962C8B-B14F-4D97-AF65-F5344CB8AC3E}">
        <p14:creationId xmlns:p14="http://schemas.microsoft.com/office/powerpoint/2010/main" val="4089960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AC918-99F1-B955-3674-5D90C5E6804D}"/>
              </a:ext>
            </a:extLst>
          </p:cNvPr>
          <p:cNvSpPr>
            <a:spLocks noGrp="1"/>
          </p:cNvSpPr>
          <p:nvPr>
            <p:ph type="title"/>
          </p:nvPr>
        </p:nvSpPr>
        <p:spPr>
          <a:xfrm>
            <a:off x="1617785" y="717452"/>
            <a:ext cx="9886827" cy="562708"/>
          </a:xfrm>
        </p:spPr>
        <p:txBody>
          <a:bodyPr>
            <a:normAutofit/>
          </a:bodyPr>
          <a:lstStyle/>
          <a:p>
            <a:r>
              <a:rPr lang="en-EE" sz="2800" dirty="0">
                <a:solidFill>
                  <a:schemeClr val="accent1">
                    <a:lumMod val="75000"/>
                  </a:schemeClr>
                </a:solidFill>
                <a:latin typeface="Century Schoolbook" panose="02040604050505020304" pitchFamily="18" charset="0"/>
                <a:cs typeface="Apple Chancery" panose="03020702040506060504" pitchFamily="66" charset="-79"/>
              </a:rPr>
              <a:t>HISTORICAL VISUALISATION</a:t>
            </a:r>
          </a:p>
        </p:txBody>
      </p:sp>
      <p:sp>
        <p:nvSpPr>
          <p:cNvPr id="3" name="Content Placeholder 2">
            <a:extLst>
              <a:ext uri="{FF2B5EF4-FFF2-40B4-BE49-F238E27FC236}">
                <a16:creationId xmlns:a16="http://schemas.microsoft.com/office/drawing/2014/main" id="{50A12F28-C1EB-5FFE-E2C7-1FBADBAFA060}"/>
              </a:ext>
            </a:extLst>
          </p:cNvPr>
          <p:cNvSpPr>
            <a:spLocks noGrp="1"/>
          </p:cNvSpPr>
          <p:nvPr>
            <p:ph idx="1"/>
          </p:nvPr>
        </p:nvSpPr>
        <p:spPr>
          <a:xfrm>
            <a:off x="1617785" y="1448972"/>
            <a:ext cx="9886827" cy="5050302"/>
          </a:xfrm>
          <a:ln>
            <a:solidFill>
              <a:schemeClr val="accent5">
                <a:lumMod val="75000"/>
              </a:schemeClr>
            </a:solidFill>
          </a:ln>
        </p:spPr>
        <p:txBody>
          <a:bodyPr/>
          <a:lstStyle/>
          <a:p>
            <a:pPr marL="0" indent="0">
              <a:buNone/>
            </a:pPr>
            <a:r>
              <a:rPr lang="en-EE" dirty="0">
                <a:solidFill>
                  <a:schemeClr val="accent1"/>
                </a:solidFill>
                <a:latin typeface="Century Schoolbook" panose="02040604050505020304" pitchFamily="18" charset="0"/>
              </a:rPr>
              <a:t>Having gone through the global occurrences so far and affected locations, we further dug deeper to look at their trends using a plotly chart (screenshot shown below and plotly on dashboard) to answer the question posed; </a:t>
            </a:r>
            <a:r>
              <a:rPr lang="en-EE" b="1" dirty="0">
                <a:solidFill>
                  <a:schemeClr val="accent1"/>
                </a:solidFill>
                <a:latin typeface="Century Schoolbook" panose="02040604050505020304" pitchFamily="18" charset="0"/>
              </a:rPr>
              <a:t>“ARE EARTHQUAKES ON THE RISE?"</a:t>
            </a:r>
          </a:p>
        </p:txBody>
      </p:sp>
    </p:spTree>
    <p:extLst>
      <p:ext uri="{BB962C8B-B14F-4D97-AF65-F5344CB8AC3E}">
        <p14:creationId xmlns:p14="http://schemas.microsoft.com/office/powerpoint/2010/main" val="412594949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519</TotalTime>
  <Words>704</Words>
  <Application>Microsoft Macintosh PowerPoint</Application>
  <PresentationFormat>Widescreen</PresentationFormat>
  <Paragraphs>36</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Century Gothic</vt:lpstr>
      <vt:lpstr>Century Schoolbook</vt:lpstr>
      <vt:lpstr>Wingdings</vt:lpstr>
      <vt:lpstr>Wingdings 3</vt:lpstr>
      <vt:lpstr>Wisp</vt:lpstr>
      <vt:lpstr>EARTHQUAKES AND TRENDS</vt:lpstr>
      <vt:lpstr>INTRODUCTION</vt:lpstr>
      <vt:lpstr>BACKGROUND AND CONTEXT</vt:lpstr>
      <vt:lpstr>DATA SOURCES</vt:lpstr>
      <vt:lpstr>RESEARCH QUESTIONS</vt:lpstr>
      <vt:lpstr>DATA ORGANISATION</vt:lpstr>
      <vt:lpstr>INTERACTIVE DASHBOARD STRUCTURE</vt:lpstr>
      <vt:lpstr>EARTHQUAKE OCCURRENCES</vt:lpstr>
      <vt:lpstr>HISTORICAL VISUALISATION</vt:lpstr>
      <vt:lpstr>ANALYSIS FINDINGS AND RECOMMENDATIONS</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EARTHQUAKES AND TRENDS</dc:title>
  <dc:creator>Ugochi Prince</dc:creator>
  <cp:lastModifiedBy>Ugochi Prince</cp:lastModifiedBy>
  <cp:revision>12</cp:revision>
  <dcterms:created xsi:type="dcterms:W3CDTF">2023-08-14T09:55:19Z</dcterms:created>
  <dcterms:modified xsi:type="dcterms:W3CDTF">2023-08-14T18:45:50Z</dcterms:modified>
</cp:coreProperties>
</file>

<file path=docProps/thumbnail.jpeg>
</file>